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0"/>
  </p:notesMasterIdLst>
  <p:handoutMasterIdLst>
    <p:handoutMasterId r:id="rId31"/>
  </p:handoutMasterIdLst>
  <p:sldIdLst>
    <p:sldId id="324" r:id="rId2"/>
    <p:sldId id="330" r:id="rId3"/>
    <p:sldId id="332" r:id="rId4"/>
    <p:sldId id="331" r:id="rId5"/>
    <p:sldId id="327" r:id="rId6"/>
    <p:sldId id="336" r:id="rId7"/>
    <p:sldId id="298" r:id="rId8"/>
    <p:sldId id="338" r:id="rId9"/>
    <p:sldId id="296" r:id="rId10"/>
    <p:sldId id="348" r:id="rId11"/>
    <p:sldId id="349" r:id="rId12"/>
    <p:sldId id="350" r:id="rId13"/>
    <p:sldId id="351" r:id="rId14"/>
    <p:sldId id="353" r:id="rId15"/>
    <p:sldId id="352" r:id="rId16"/>
    <p:sldId id="362" r:id="rId17"/>
    <p:sldId id="354" r:id="rId18"/>
    <p:sldId id="355" r:id="rId19"/>
    <p:sldId id="356" r:id="rId20"/>
    <p:sldId id="357" r:id="rId21"/>
    <p:sldId id="358" r:id="rId22"/>
    <p:sldId id="359" r:id="rId23"/>
    <p:sldId id="299" r:id="rId24"/>
    <p:sldId id="360" r:id="rId25"/>
    <p:sldId id="361" r:id="rId26"/>
    <p:sldId id="272" r:id="rId27"/>
    <p:sldId id="305" r:id="rId28"/>
    <p:sldId id="347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4" pos="71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blo A dos Santos Soares" initials="PAdSS" lastIdx="9" clrIdx="0">
    <p:extLst>
      <p:ext uri="{19B8F6BF-5375-455C-9EA6-DF929625EA0E}">
        <p15:presenceInfo xmlns:p15="http://schemas.microsoft.com/office/powerpoint/2012/main" userId="S-1-5-21-3046906264-3602944043-3979834979-16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C1B"/>
    <a:srgbClr val="00649C"/>
    <a:srgbClr val="AD3636"/>
    <a:srgbClr val="049372"/>
    <a:srgbClr val="00679E"/>
    <a:srgbClr val="002244"/>
    <a:srgbClr val="006B0C"/>
    <a:srgbClr val="2C6B1F"/>
    <a:srgbClr val="004179"/>
    <a:srgbClr val="112E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88" autoAdjust="0"/>
    <p:restoredTop sz="96305" autoAdjust="0"/>
  </p:normalViewPr>
  <p:slideViewPr>
    <p:cSldViewPr snapToGrid="0">
      <p:cViewPr varScale="1">
        <p:scale>
          <a:sx n="89" d="100"/>
          <a:sy n="89" d="100"/>
        </p:scale>
        <p:origin x="184" y="928"/>
      </p:cViewPr>
      <p:guideLst>
        <p:guide orient="horz" pos="414"/>
        <p:guide pos="529"/>
        <p:guide orient="horz" pos="3906"/>
        <p:guide pos="71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19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56E0C-3EBC-46B8-80C9-7E501E9571B8}" type="datetimeFigureOut">
              <a:rPr lang="pt-BR" smtClean="0"/>
              <a:t>10/05/2019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06CF2-CCA3-41C0-8D4F-5B7BD86A8C3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8752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BC396-6B82-4EF8-B723-B68AB3E7B9D4}" type="datetimeFigureOut">
              <a:rPr lang="pt-BR" smtClean="0"/>
              <a:t>10/05/2019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1B5FD-02FC-42C9-A896-A412BBB8FAE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89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66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720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430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97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 - TargetTrust">
    <p:bg>
      <p:bgPr>
        <a:solidFill>
          <a:srgbClr val="002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21" y="1505244"/>
            <a:ext cx="8927123" cy="35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1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do cur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-82264" y="-83127"/>
            <a:ext cx="12356528" cy="6941127"/>
          </a:xfrm>
          <a:prstGeom prst="rect">
            <a:avLst/>
          </a:prstGeom>
          <a:solidFill>
            <a:srgbClr val="AD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15830-9459-454A-959F-B955AB438C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01" y="2294518"/>
            <a:ext cx="2516023" cy="2167180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4703647" y="2764479"/>
            <a:ext cx="7698235" cy="146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400"/>
              </a:lnSpc>
            </a:pPr>
            <a:r>
              <a:rPr lang="pt-BR" sz="8000" dirty="0">
                <a:solidFill>
                  <a:schemeClr val="bg1"/>
                </a:solidFill>
                <a:latin typeface="Montserrat" panose="00000500000000000000" pitchFamily="50" charset="0"/>
              </a:rPr>
              <a:t>Java</a:t>
            </a:r>
            <a:endParaRPr lang="pt-BR" sz="9600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l"/>
            <a:r>
              <a:rPr lang="pt-BR" sz="3600" dirty="0">
                <a:solidFill>
                  <a:schemeClr val="bg1"/>
                </a:solidFill>
                <a:latin typeface="Montserrat Light" panose="00000400000000000000" pitchFamily="50" charset="0"/>
              </a:rPr>
              <a:t>Desenvolvendo com TDD</a:t>
            </a:r>
          </a:p>
        </p:txBody>
      </p:sp>
    </p:spTree>
    <p:extLst>
      <p:ext uri="{BB962C8B-B14F-4D97-AF65-F5344CB8AC3E}">
        <p14:creationId xmlns:p14="http://schemas.microsoft.com/office/powerpoint/2010/main" val="374160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ltimo Slide - Agradecimen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-82264" y="1361209"/>
            <a:ext cx="12356528" cy="5496791"/>
          </a:xfrm>
          <a:prstGeom prst="rect">
            <a:avLst/>
          </a:prstGeom>
          <a:solidFill>
            <a:srgbClr val="006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 userDrawn="1"/>
        </p:nvSpPr>
        <p:spPr>
          <a:xfrm>
            <a:off x="2011066" y="2782624"/>
            <a:ext cx="81698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Montserrat" panose="00000500000000000000" pitchFamily="50" charset="0"/>
              </a:rPr>
              <a:t>Obrigado!</a:t>
            </a:r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011066" y="5125001"/>
            <a:ext cx="8169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Montserrat" panose="00000500000000000000" pitchFamily="50" charset="0"/>
              </a:rPr>
              <a:t>Erro no material? Envie e-mail para: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  <a:latin typeface="Montserrat ExtraLight" panose="00000300000000000000" pitchFamily="50" charset="0"/>
              </a:rPr>
              <a:t>materiais@targettrust.com.br</a:t>
            </a:r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" r="4863"/>
          <a:stretch/>
        </p:blipFill>
        <p:spPr>
          <a:xfrm>
            <a:off x="4252576" y="-62346"/>
            <a:ext cx="3686848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3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72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74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0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hyperlink" Target="mailto:riguel@dkosoftware.com.b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5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-96253" y="-6824"/>
            <a:ext cx="12300285" cy="6973108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 flipH="1">
            <a:off x="5999524" y="-4324894"/>
            <a:ext cx="45719" cy="10241074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7AF5B7-372C-6A48-B201-94F5C02F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16150"/>
            <a:ext cx="94488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9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0" y="0"/>
            <a:ext cx="12182668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5"/>
          <p:cNvSpPr txBox="1"/>
          <p:nvPr/>
        </p:nvSpPr>
        <p:spPr>
          <a:xfrm>
            <a:off x="815724" y="2671342"/>
            <a:ext cx="4827087" cy="12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buClr>
                <a:srgbClr val="0097BF"/>
              </a:buClr>
              <a:buSzPct val="50000"/>
            </a:pPr>
            <a:r>
              <a:rPr lang="pt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Caso a </a:t>
            </a:r>
            <a:r>
              <a:rPr lang="en-US" sz="21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condição</a:t>
            </a:r>
            <a:r>
              <a:rPr lang="pt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 verificada dentro da condicional “IF” podemos realizar o encadeamento dentro do “FALSE”</a:t>
            </a:r>
            <a:endParaRPr lang="pt-BR" sz="2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74160" y="1541008"/>
            <a:ext cx="4799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IF * ELSE - Básico</a:t>
            </a:r>
          </a:p>
        </p:txBody>
      </p:sp>
      <p:sp>
        <p:nvSpPr>
          <p:cNvPr id="9" name="Retângulo 8"/>
          <p:cNvSpPr/>
          <p:nvPr/>
        </p:nvSpPr>
        <p:spPr>
          <a:xfrm rot="16200000">
            <a:off x="1255435" y="2036272"/>
            <a:ext cx="74148" cy="797737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42B8D-54AA-D24B-A53E-5FF1A7A4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182" y="0"/>
            <a:ext cx="5362486" cy="6858000"/>
          </a:xfrm>
          <a:prstGeom prst="rect">
            <a:avLst/>
          </a:prstGeom>
        </p:spPr>
      </p:pic>
      <p:sp>
        <p:nvSpPr>
          <p:cNvPr id="11" name="Retângulo 1">
            <a:extLst>
              <a:ext uri="{FF2B5EF4-FFF2-40B4-BE49-F238E27FC236}">
                <a16:creationId xmlns:a16="http://schemas.microsoft.com/office/drawing/2014/main" id="{DB6AF6AE-553E-F74E-82DD-06B9118920A8}"/>
              </a:ext>
            </a:extLst>
          </p:cNvPr>
          <p:cNvSpPr/>
          <p:nvPr/>
        </p:nvSpPr>
        <p:spPr>
          <a:xfrm>
            <a:off x="6820182" y="-13227"/>
            <a:ext cx="5402844" cy="6859896"/>
          </a:xfrm>
          <a:prstGeom prst="rect">
            <a:avLst/>
          </a:prstGeom>
          <a:solidFill>
            <a:srgbClr val="00689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62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-96253" y="-6824"/>
            <a:ext cx="12300285" cy="6973108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 flipH="1">
            <a:off x="5999524" y="-4324894"/>
            <a:ext cx="45719" cy="10241074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EABDE-FAC3-1147-A905-105520163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854200"/>
            <a:ext cx="10693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7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-96253" y="-6824"/>
            <a:ext cx="12300285" cy="6973108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 flipH="1">
            <a:off x="5999524" y="-4324894"/>
            <a:ext cx="45719" cy="10241074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4BFB5-62BC-A14D-8E20-FFC2BA68D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23" y="1098393"/>
            <a:ext cx="11023600" cy="5588000"/>
          </a:xfrm>
          <a:prstGeom prst="rect">
            <a:avLst/>
          </a:prstGeom>
        </p:spPr>
      </p:pic>
      <p:sp>
        <p:nvSpPr>
          <p:cNvPr id="7" name="CaixaDeTexto 7">
            <a:extLst>
              <a:ext uri="{FF2B5EF4-FFF2-40B4-BE49-F238E27FC236}">
                <a16:creationId xmlns:a16="http://schemas.microsoft.com/office/drawing/2014/main" id="{50529A32-0F55-3A4B-8FC3-366F2FA7E9F5}"/>
              </a:ext>
            </a:extLst>
          </p:cNvPr>
          <p:cNvSpPr txBox="1"/>
          <p:nvPr/>
        </p:nvSpPr>
        <p:spPr>
          <a:xfrm rot="16200000">
            <a:off x="9301478" y="4485368"/>
            <a:ext cx="375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Montserrat" panose="00000500000000000000" pitchFamily="50" charset="0"/>
              </a:rPr>
              <a:t>Exemplo prático</a:t>
            </a:r>
          </a:p>
        </p:txBody>
      </p:sp>
    </p:spTree>
    <p:extLst>
      <p:ext uri="{BB962C8B-B14F-4D97-AF65-F5344CB8AC3E}">
        <p14:creationId xmlns:p14="http://schemas.microsoft.com/office/powerpoint/2010/main" val="262757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0" y="0"/>
            <a:ext cx="12182668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5"/>
          <p:cNvSpPr txBox="1"/>
          <p:nvPr/>
        </p:nvSpPr>
        <p:spPr>
          <a:xfrm>
            <a:off x="815724" y="2671342"/>
            <a:ext cx="4827087" cy="276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buClr>
                <a:srgbClr val="0097BF"/>
              </a:buClr>
              <a:buSzPct val="50000"/>
            </a:pPr>
            <a:r>
              <a:rPr lang="pt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Assim como no caso execução seletiva de múltiplos comandos, há situações em que se sabe de antemão que as condições assumem o valor </a:t>
            </a:r>
            <a:r>
              <a:rPr lang="pt" sz="21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true</a:t>
            </a:r>
            <a:r>
              <a:rPr lang="pt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 de forma mutuamente exclusiva, isto é, apenas uma entre as condições sendo testadas assume o valor </a:t>
            </a:r>
            <a:r>
              <a:rPr lang="pt" sz="21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true</a:t>
            </a:r>
            <a:r>
              <a:rPr lang="pt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 num mesmo momento</a:t>
            </a:r>
            <a:endParaRPr lang="pt-BR" sz="2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74160" y="1541008"/>
            <a:ext cx="4799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Switch case</a:t>
            </a:r>
          </a:p>
        </p:txBody>
      </p:sp>
      <p:sp>
        <p:nvSpPr>
          <p:cNvPr id="9" name="Retângulo 8"/>
          <p:cNvSpPr/>
          <p:nvPr/>
        </p:nvSpPr>
        <p:spPr>
          <a:xfrm rot="16200000">
            <a:off x="1255435" y="2036272"/>
            <a:ext cx="74148" cy="797737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228DC-B7A3-9940-BCDD-0297FE84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57" y="0"/>
            <a:ext cx="5015711" cy="6858000"/>
          </a:xfrm>
          <a:prstGeom prst="rect">
            <a:avLst/>
          </a:prstGeom>
        </p:spPr>
      </p:pic>
      <p:sp>
        <p:nvSpPr>
          <p:cNvPr id="10" name="Retângulo 1">
            <a:extLst>
              <a:ext uri="{FF2B5EF4-FFF2-40B4-BE49-F238E27FC236}">
                <a16:creationId xmlns:a16="http://schemas.microsoft.com/office/drawing/2014/main" id="{3FBF1CE4-EA3F-6040-8C36-A72594988821}"/>
              </a:ext>
            </a:extLst>
          </p:cNvPr>
          <p:cNvSpPr/>
          <p:nvPr/>
        </p:nvSpPr>
        <p:spPr>
          <a:xfrm>
            <a:off x="7166957" y="-1896"/>
            <a:ext cx="5052078" cy="6859896"/>
          </a:xfrm>
          <a:prstGeom prst="rect">
            <a:avLst/>
          </a:prstGeom>
          <a:solidFill>
            <a:srgbClr val="00689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8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-96253" y="-6824"/>
            <a:ext cx="12300285" cy="6973108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 flipH="1">
            <a:off x="5999524" y="-4324894"/>
            <a:ext cx="45719" cy="10241074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7">
            <a:extLst>
              <a:ext uri="{FF2B5EF4-FFF2-40B4-BE49-F238E27FC236}">
                <a16:creationId xmlns:a16="http://schemas.microsoft.com/office/drawing/2014/main" id="{50529A32-0F55-3A4B-8FC3-366F2FA7E9F5}"/>
              </a:ext>
            </a:extLst>
          </p:cNvPr>
          <p:cNvSpPr txBox="1"/>
          <p:nvPr/>
        </p:nvSpPr>
        <p:spPr>
          <a:xfrm rot="16200000">
            <a:off x="9301478" y="4485368"/>
            <a:ext cx="375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Montserrat" panose="00000500000000000000" pitchFamily="50" charset="0"/>
              </a:rPr>
              <a:t>Exemplo prático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80E4D-1013-9C42-8841-10ABD04B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28" y="1039413"/>
            <a:ext cx="9846839" cy="581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tângulo 275"/>
          <p:cNvSpPr/>
          <p:nvPr/>
        </p:nvSpPr>
        <p:spPr>
          <a:xfrm>
            <a:off x="-216045" y="-116713"/>
            <a:ext cx="12624091" cy="7091427"/>
          </a:xfrm>
          <a:prstGeom prst="rect">
            <a:avLst/>
          </a:prstGeom>
          <a:solidFill>
            <a:srgbClr val="AD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Grupo 8"/>
          <p:cNvGrpSpPr/>
          <p:nvPr/>
        </p:nvGrpSpPr>
        <p:grpSpPr>
          <a:xfrm>
            <a:off x="2011066" y="3338137"/>
            <a:ext cx="8169868" cy="2132606"/>
            <a:chOff x="2114974" y="2826326"/>
            <a:chExt cx="8169868" cy="2132606"/>
          </a:xfrm>
        </p:grpSpPr>
        <p:sp>
          <p:nvSpPr>
            <p:cNvPr id="278" name="CaixaDeTexto 277"/>
            <p:cNvSpPr txBox="1"/>
            <p:nvPr/>
          </p:nvSpPr>
          <p:spPr>
            <a:xfrm>
              <a:off x="2114974" y="2826326"/>
              <a:ext cx="81698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Loops – estruturas de repetição</a:t>
              </a:r>
            </a:p>
          </p:txBody>
        </p:sp>
        <p:sp>
          <p:nvSpPr>
            <p:cNvPr id="6" name="Retângulo 5"/>
            <p:cNvSpPr/>
            <p:nvPr/>
          </p:nvSpPr>
          <p:spPr>
            <a:xfrm rot="16200000">
              <a:off x="6162834" y="4522989"/>
              <a:ext cx="74148" cy="7977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EDD5CADD-22B0-4602-A6B9-0A4BE883C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2" y="903649"/>
            <a:ext cx="2667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4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0" y="0"/>
            <a:ext cx="12182668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5"/>
          <p:cNvSpPr txBox="1"/>
          <p:nvPr/>
        </p:nvSpPr>
        <p:spPr>
          <a:xfrm>
            <a:off x="815724" y="3314286"/>
            <a:ext cx="48270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... executa uma comparação com a variável. Se a comparação for verdadeira, ele executa o bloco de instruções ( { } ) ou apenas a próxima linha de código logo abaixo.</a:t>
            </a:r>
          </a:p>
          <a:p>
            <a:br>
              <a:rPr lang="pt" sz="2400" dirty="0"/>
            </a:br>
            <a:endParaRPr lang="pt-BR" sz="2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74160" y="898062"/>
            <a:ext cx="4799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 err="1">
                <a:solidFill>
                  <a:schemeClr val="bg1"/>
                </a:solidFill>
                <a:latin typeface="Montserrat" panose="00000500000000000000" pitchFamily="50" charset="0"/>
              </a:rPr>
              <a:t>While</a:t>
            </a:r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 – estrutura de repetição </a:t>
            </a:r>
          </a:p>
          <a:p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(enquanto/faça)</a:t>
            </a:r>
          </a:p>
        </p:txBody>
      </p:sp>
      <p:sp>
        <p:nvSpPr>
          <p:cNvPr id="9" name="Retângulo 8"/>
          <p:cNvSpPr/>
          <p:nvPr/>
        </p:nvSpPr>
        <p:spPr>
          <a:xfrm rot="16200000">
            <a:off x="1255435" y="2650643"/>
            <a:ext cx="74148" cy="797737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42779-845A-2F4D-BD75-506385C3F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64" y="-1"/>
            <a:ext cx="5248088" cy="6857999"/>
          </a:xfrm>
          <a:prstGeom prst="rect">
            <a:avLst/>
          </a:prstGeom>
        </p:spPr>
      </p:pic>
      <p:sp>
        <p:nvSpPr>
          <p:cNvPr id="11" name="Retângulo 1">
            <a:extLst>
              <a:ext uri="{FF2B5EF4-FFF2-40B4-BE49-F238E27FC236}">
                <a16:creationId xmlns:a16="http://schemas.microsoft.com/office/drawing/2014/main" id="{3113563A-EFA4-B947-8D97-6CC8CACCE63A}"/>
              </a:ext>
            </a:extLst>
          </p:cNvPr>
          <p:cNvSpPr/>
          <p:nvPr/>
        </p:nvSpPr>
        <p:spPr>
          <a:xfrm>
            <a:off x="6952764" y="-1898"/>
            <a:ext cx="5248088" cy="6859896"/>
          </a:xfrm>
          <a:prstGeom prst="rect">
            <a:avLst/>
          </a:prstGeom>
          <a:solidFill>
            <a:srgbClr val="00689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3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-96253" y="-6824"/>
            <a:ext cx="12300285" cy="6973108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 flipH="1">
            <a:off x="5999524" y="-4324894"/>
            <a:ext cx="45719" cy="10241074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7">
            <a:extLst>
              <a:ext uri="{FF2B5EF4-FFF2-40B4-BE49-F238E27FC236}">
                <a16:creationId xmlns:a16="http://schemas.microsoft.com/office/drawing/2014/main" id="{50529A32-0F55-3A4B-8FC3-366F2FA7E9F5}"/>
              </a:ext>
            </a:extLst>
          </p:cNvPr>
          <p:cNvSpPr txBox="1"/>
          <p:nvPr/>
        </p:nvSpPr>
        <p:spPr>
          <a:xfrm rot="16200000">
            <a:off x="9301478" y="4171038"/>
            <a:ext cx="375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Montserrat" panose="00000500000000000000" pitchFamily="50" charset="0"/>
              </a:rPr>
              <a:t>Exemplo prático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BBECF-C682-AE47-B7EF-45BB32545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1135063"/>
            <a:ext cx="9749864" cy="50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8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0" y="0"/>
            <a:ext cx="12182668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5"/>
          <p:cNvSpPr txBox="1"/>
          <p:nvPr/>
        </p:nvSpPr>
        <p:spPr>
          <a:xfrm>
            <a:off x="815724" y="3314286"/>
            <a:ext cx="482708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... é uma estrutura de repetição, tal como o próprio </a:t>
            </a:r>
            <a:r>
              <a:rPr lang="pt" sz="2100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while</a:t>
            </a:r>
            <a:r>
              <a:rPr lang="pt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. A principal diferença entre os dois é que DO WHILE irá fazer a comparação apenas no final do bloco de código, sendo representado da seguinte forma:</a:t>
            </a:r>
          </a:p>
          <a:p>
            <a:br>
              <a:rPr lang="pt" sz="2400" dirty="0"/>
            </a:br>
            <a:br>
              <a:rPr lang="pt" sz="2400" dirty="0"/>
            </a:br>
            <a:endParaRPr lang="pt-BR" sz="2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74160" y="926638"/>
            <a:ext cx="4799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Do </a:t>
            </a:r>
            <a:r>
              <a:rPr lang="pt-BR" sz="4200" dirty="0" err="1">
                <a:solidFill>
                  <a:schemeClr val="bg1"/>
                </a:solidFill>
                <a:latin typeface="Montserrat" panose="00000500000000000000" pitchFamily="50" charset="0"/>
              </a:rPr>
              <a:t>While</a:t>
            </a:r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 – estrutura de repetição</a:t>
            </a:r>
          </a:p>
          <a:p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(faça/enquanto)</a:t>
            </a:r>
          </a:p>
        </p:txBody>
      </p:sp>
      <p:sp>
        <p:nvSpPr>
          <p:cNvPr id="9" name="Retângulo 8"/>
          <p:cNvSpPr/>
          <p:nvPr/>
        </p:nvSpPr>
        <p:spPr>
          <a:xfrm rot="16200000">
            <a:off x="1255435" y="2650643"/>
            <a:ext cx="74148" cy="797737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9E0A8-96D4-6C48-B3C4-2A396CE8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269" y="-1"/>
            <a:ext cx="5505691" cy="6882113"/>
          </a:xfrm>
          <a:prstGeom prst="rect">
            <a:avLst/>
          </a:prstGeom>
        </p:spPr>
      </p:pic>
      <p:sp>
        <p:nvSpPr>
          <p:cNvPr id="10" name="Retângulo 1">
            <a:extLst>
              <a:ext uri="{FF2B5EF4-FFF2-40B4-BE49-F238E27FC236}">
                <a16:creationId xmlns:a16="http://schemas.microsoft.com/office/drawing/2014/main" id="{BF570649-D8F1-4346-8564-A51A814EBED6}"/>
              </a:ext>
            </a:extLst>
          </p:cNvPr>
          <p:cNvSpPr/>
          <p:nvPr/>
        </p:nvSpPr>
        <p:spPr>
          <a:xfrm>
            <a:off x="6667269" y="-24112"/>
            <a:ext cx="5524731" cy="6906224"/>
          </a:xfrm>
          <a:prstGeom prst="rect">
            <a:avLst/>
          </a:prstGeom>
          <a:solidFill>
            <a:srgbClr val="00689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7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0" y="0"/>
            <a:ext cx="12292445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5"/>
          <p:cNvSpPr txBox="1"/>
          <p:nvPr/>
        </p:nvSpPr>
        <p:spPr>
          <a:xfrm>
            <a:off x="1200741" y="2081719"/>
            <a:ext cx="5245325" cy="154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  <a:buClr>
                <a:srgbClr val="0097BF"/>
              </a:buClr>
              <a:buSzPct val="50000"/>
            </a:pPr>
            <a:r>
              <a:rPr lang="pt-BR" sz="2100" dirty="0">
                <a:solidFill>
                  <a:schemeClr val="bg1"/>
                </a:solidFill>
                <a:latin typeface="Montserrat" panose="00000500000000000000" pitchFamily="50" charset="0"/>
              </a:rPr>
              <a:t>Consultor de software na </a:t>
            </a:r>
            <a:r>
              <a:rPr lang="pt-BR" sz="2100" dirty="0" err="1">
                <a:solidFill>
                  <a:schemeClr val="bg1"/>
                </a:solidFill>
                <a:latin typeface="Montserrat" panose="00000500000000000000" pitchFamily="50" charset="0"/>
              </a:rPr>
              <a:t>ThoughtWorks</a:t>
            </a:r>
            <a:endParaRPr lang="pt-BR" sz="2100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>
              <a:lnSpc>
                <a:spcPts val="2900"/>
              </a:lnSpc>
              <a:buClr>
                <a:srgbClr val="0097BF"/>
              </a:buClr>
              <a:buSzPct val="50000"/>
            </a:pPr>
            <a:r>
              <a:rPr lang="pt" sz="2100" dirty="0">
                <a:solidFill>
                  <a:schemeClr val="bg1"/>
                </a:solidFill>
                <a:latin typeface="Montserrat" panose="00000500000000000000" pitchFamily="50" charset="0"/>
              </a:rPr>
              <a:t>Apaixonado por metodologias ágeis, integração contínua, qualidade e disseminação e compartilhamento de conhecimento!</a:t>
            </a:r>
            <a:endParaRPr lang="pt-BR" sz="21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09" y="2119865"/>
            <a:ext cx="3722281" cy="372228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7371240" y="3536375"/>
            <a:ext cx="2994458" cy="1077218"/>
          </a:xfrm>
          <a:prstGeom prst="rect">
            <a:avLst/>
          </a:prstGeom>
          <a:solidFill>
            <a:srgbClr val="00689A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Imagem do instrutor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200742" y="822606"/>
            <a:ext cx="4799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 err="1">
                <a:solidFill>
                  <a:schemeClr val="bg1"/>
                </a:solidFill>
                <a:latin typeface="Montserrat" panose="00000500000000000000" pitchFamily="50" charset="0"/>
              </a:rPr>
              <a:t>Riguel</a:t>
            </a:r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 Figueiró</a:t>
            </a:r>
          </a:p>
        </p:txBody>
      </p:sp>
      <p:sp>
        <p:nvSpPr>
          <p:cNvPr id="12" name="Retângulo 11"/>
          <p:cNvSpPr/>
          <p:nvPr/>
        </p:nvSpPr>
        <p:spPr>
          <a:xfrm rot="16200000">
            <a:off x="1682018" y="1317870"/>
            <a:ext cx="74148" cy="797737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5"/>
          <p:cNvSpPr txBox="1"/>
          <p:nvPr/>
        </p:nvSpPr>
        <p:spPr>
          <a:xfrm>
            <a:off x="1200741" y="3981006"/>
            <a:ext cx="5054586" cy="154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  <a:buClr>
                <a:srgbClr val="0097BF"/>
              </a:buClr>
              <a:buSzPct val="50000"/>
            </a:pPr>
            <a:r>
              <a:rPr lang="pt-BR" sz="2100" dirty="0">
                <a:solidFill>
                  <a:schemeClr val="bg1"/>
                </a:solidFill>
                <a:latin typeface="Montserrat" panose="00000500000000000000" pitchFamily="50" charset="0"/>
              </a:rPr>
              <a:t>Como falar comigo:</a:t>
            </a:r>
          </a:p>
          <a:p>
            <a:pPr marL="342900" indent="-342900">
              <a:lnSpc>
                <a:spcPts val="2900"/>
              </a:lnSpc>
              <a:buClr>
                <a:srgbClr val="0097BF"/>
              </a:buClr>
              <a:buSzPct val="50000"/>
              <a:buBlip>
                <a:blip r:embed="rId3"/>
              </a:buBlip>
            </a:pPr>
            <a:r>
              <a:rPr lang="pt-BR" dirty="0">
                <a:solidFill>
                  <a:schemeClr val="bg1"/>
                </a:solidFill>
                <a:latin typeface="Montserrat Light" panose="00000400000000000000" pitchFamily="50" charset="0"/>
                <a:hlinkClick r:id="rId4"/>
              </a:rPr>
              <a:t>riguel@dkosoftware.com.br</a:t>
            </a:r>
            <a:endParaRPr lang="pt-BR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pPr marL="342900" indent="-342900">
              <a:lnSpc>
                <a:spcPts val="2900"/>
              </a:lnSpc>
              <a:buClr>
                <a:srgbClr val="0097BF"/>
              </a:buClr>
              <a:buSzPct val="50000"/>
              <a:buBlip>
                <a:blip r:embed="rId3"/>
              </a:buBlip>
            </a:pPr>
            <a:r>
              <a:rPr lang="pt-BR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www.linkedin.com</a:t>
            </a:r>
            <a:r>
              <a:rPr lang="pt-BR" dirty="0">
                <a:solidFill>
                  <a:schemeClr val="bg1"/>
                </a:solidFill>
                <a:latin typeface="Montserrat Light" panose="00000400000000000000" pitchFamily="50" charset="0"/>
              </a:rPr>
              <a:t>/in/</a:t>
            </a:r>
            <a:r>
              <a:rPr lang="pt-BR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riguel-figueiro</a:t>
            </a:r>
            <a:r>
              <a:rPr lang="pt-BR" dirty="0">
                <a:solidFill>
                  <a:schemeClr val="bg1"/>
                </a:solidFill>
                <a:latin typeface="Montserrat Light" panose="00000400000000000000" pitchFamily="50" charset="0"/>
              </a:rPr>
              <a:t>/</a:t>
            </a:r>
          </a:p>
          <a:p>
            <a:pPr marL="342900" indent="-342900">
              <a:lnSpc>
                <a:spcPts val="2900"/>
              </a:lnSpc>
              <a:buClr>
                <a:srgbClr val="0097BF"/>
              </a:buClr>
              <a:buSzPct val="50000"/>
              <a:buBlip>
                <a:blip r:embed="rId3"/>
              </a:buBlip>
            </a:pPr>
            <a:r>
              <a:rPr lang="pt-BR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github.com</a:t>
            </a:r>
            <a:r>
              <a:rPr lang="pt-BR" dirty="0">
                <a:solidFill>
                  <a:schemeClr val="bg1"/>
                </a:solidFill>
                <a:latin typeface="Montserrat Light" panose="00000400000000000000" pitchFamily="50" charset="0"/>
              </a:rPr>
              <a:t>/</a:t>
            </a:r>
            <a:r>
              <a:rPr lang="pt-BR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riguelbf</a:t>
            </a:r>
            <a:endParaRPr lang="pt-BR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6BEDF-9A01-5B4E-A629-A662C22E7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2940" y="2743123"/>
            <a:ext cx="3301019" cy="24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4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-96253" y="-6824"/>
            <a:ext cx="12300285" cy="6973108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 flipH="1">
            <a:off x="5999524" y="-4324894"/>
            <a:ext cx="45719" cy="10241074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7">
            <a:extLst>
              <a:ext uri="{FF2B5EF4-FFF2-40B4-BE49-F238E27FC236}">
                <a16:creationId xmlns:a16="http://schemas.microsoft.com/office/drawing/2014/main" id="{50529A32-0F55-3A4B-8FC3-366F2FA7E9F5}"/>
              </a:ext>
            </a:extLst>
          </p:cNvPr>
          <p:cNvSpPr txBox="1"/>
          <p:nvPr/>
        </p:nvSpPr>
        <p:spPr>
          <a:xfrm rot="16200000">
            <a:off x="9414209" y="2907083"/>
            <a:ext cx="375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Montserrat" panose="00000500000000000000" pitchFamily="50" charset="0"/>
              </a:rPr>
              <a:t>Exemplo prático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FA8BD-B240-104F-B581-519C0CD1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559886"/>
            <a:ext cx="10595537" cy="33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9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0" y="0"/>
            <a:ext cx="12182668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5"/>
          <p:cNvSpPr txBox="1"/>
          <p:nvPr/>
        </p:nvSpPr>
        <p:spPr>
          <a:xfrm>
            <a:off x="815724" y="3800065"/>
            <a:ext cx="48270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... for isola também um espaço para inicialização de variáveis e o modificador dessas variáveis. Isso faz com que fiquem mais legíveis, as variáveis que são relacionadas ao loop:</a:t>
            </a:r>
            <a:br>
              <a:rPr lang="pt" sz="2400" dirty="0"/>
            </a:br>
            <a:br>
              <a:rPr lang="pt" sz="2400" dirty="0"/>
            </a:br>
            <a:endParaRPr lang="pt-BR" sz="2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74160" y="569446"/>
            <a:ext cx="4799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For – estrutura de repetição</a:t>
            </a:r>
          </a:p>
          <a:p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(iteração com contagem)</a:t>
            </a:r>
          </a:p>
        </p:txBody>
      </p:sp>
      <p:sp>
        <p:nvSpPr>
          <p:cNvPr id="9" name="Retângulo 8"/>
          <p:cNvSpPr/>
          <p:nvPr/>
        </p:nvSpPr>
        <p:spPr>
          <a:xfrm rot="16200000">
            <a:off x="1255435" y="3036411"/>
            <a:ext cx="74148" cy="797737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4B5D1D-215D-104D-9D9B-55C34494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49" y="0"/>
            <a:ext cx="5946219" cy="6858000"/>
          </a:xfrm>
          <a:prstGeom prst="rect">
            <a:avLst/>
          </a:prstGeom>
        </p:spPr>
      </p:pic>
      <p:sp>
        <p:nvSpPr>
          <p:cNvPr id="11" name="Retângulo 1">
            <a:extLst>
              <a:ext uri="{FF2B5EF4-FFF2-40B4-BE49-F238E27FC236}">
                <a16:creationId xmlns:a16="http://schemas.microsoft.com/office/drawing/2014/main" id="{C3F9B488-77F2-A344-A5AD-91765C07D836}"/>
              </a:ext>
            </a:extLst>
          </p:cNvPr>
          <p:cNvSpPr/>
          <p:nvPr/>
        </p:nvSpPr>
        <p:spPr>
          <a:xfrm>
            <a:off x="6236449" y="-24112"/>
            <a:ext cx="5955551" cy="6906224"/>
          </a:xfrm>
          <a:prstGeom prst="rect">
            <a:avLst/>
          </a:prstGeom>
          <a:solidFill>
            <a:srgbClr val="00689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8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-96253" y="-6824"/>
            <a:ext cx="12300285" cy="6973108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 rot="16200000" flipH="1">
            <a:off x="5999524" y="-4324894"/>
            <a:ext cx="45719" cy="10241074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7">
            <a:extLst>
              <a:ext uri="{FF2B5EF4-FFF2-40B4-BE49-F238E27FC236}">
                <a16:creationId xmlns:a16="http://schemas.microsoft.com/office/drawing/2014/main" id="{50529A32-0F55-3A4B-8FC3-366F2FA7E9F5}"/>
              </a:ext>
            </a:extLst>
          </p:cNvPr>
          <p:cNvSpPr txBox="1"/>
          <p:nvPr/>
        </p:nvSpPr>
        <p:spPr>
          <a:xfrm rot="16200000">
            <a:off x="9414209" y="2907083"/>
            <a:ext cx="375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Montserrat" panose="00000500000000000000" pitchFamily="50" charset="0"/>
              </a:rPr>
              <a:t>Exemplo prático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F0179-8C4A-0942-A864-7061DDB2E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04" y="2177920"/>
            <a:ext cx="10605294" cy="23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0" y="0"/>
            <a:ext cx="12292445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5"/>
          <p:cNvSpPr txBox="1"/>
          <p:nvPr/>
        </p:nvSpPr>
        <p:spPr>
          <a:xfrm>
            <a:off x="1200742" y="2750404"/>
            <a:ext cx="5069436" cy="200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buClr>
                <a:srgbClr val="0097BF"/>
              </a:buClr>
              <a:buSzPct val="50000"/>
            </a:pPr>
            <a:r>
              <a:rPr lang="pt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Apesar de termos condições booleanas nos nossos laços, em algum momento, podemos decidir parar o loop por algum motivo especial sem que o resto do laço seja executado.</a:t>
            </a:r>
            <a:endParaRPr lang="pt-BR" sz="2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28" y="1622713"/>
            <a:ext cx="3612573" cy="3612573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200741" y="1591540"/>
            <a:ext cx="56602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Montserrat" panose="00000500000000000000" pitchFamily="50" charset="0"/>
              </a:rPr>
              <a:t>CONTROLANDO LOOPS</a:t>
            </a:r>
            <a:endParaRPr lang="pt-BR" sz="42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Retângulo 11"/>
          <p:cNvSpPr/>
          <p:nvPr/>
        </p:nvSpPr>
        <p:spPr>
          <a:xfrm rot="16200000">
            <a:off x="1682017" y="2086804"/>
            <a:ext cx="74148" cy="797737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2DD02-FBA0-8045-AB03-07D5F93C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765" y="482599"/>
            <a:ext cx="2699655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5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"/>
          <p:cNvSpPr/>
          <p:nvPr/>
        </p:nvSpPr>
        <p:spPr>
          <a:xfrm>
            <a:off x="0" y="1"/>
            <a:ext cx="12192000" cy="2169040"/>
          </a:xfrm>
          <a:prstGeom prst="rect">
            <a:avLst/>
          </a:prstGeom>
          <a:solidFill>
            <a:srgbClr val="011E4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6" name="Shape 66"/>
          <p:cNvSpPr txBox="1">
            <a:spLocks noGrp="1"/>
          </p:cNvSpPr>
          <p:nvPr>
            <p:ph type="ctrTitle" idx="4294967295"/>
          </p:nvPr>
        </p:nvSpPr>
        <p:spPr>
          <a:xfrm>
            <a:off x="1708150" y="414338"/>
            <a:ext cx="8775700" cy="1325562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algn="ctr">
              <a:lnSpc>
                <a:spcPts val="6667"/>
              </a:lnSpc>
            </a:pPr>
            <a:r>
              <a:rPr lang="pt-BR" sz="4800" dirty="0">
                <a:solidFill>
                  <a:schemeClr val="bg1"/>
                </a:solidFill>
                <a:latin typeface="Montserrat" panose="00000500000000000000" pitchFamily="50" charset="0"/>
              </a:rPr>
              <a:t>Break</a:t>
            </a:r>
            <a:endParaRPr lang="en" sz="48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1" name="Shape 10"/>
          <p:cNvSpPr/>
          <p:nvPr/>
        </p:nvSpPr>
        <p:spPr>
          <a:xfrm rot="5400000">
            <a:off x="6049610" y="1138267"/>
            <a:ext cx="92783" cy="1047213"/>
          </a:xfrm>
          <a:prstGeom prst="rect">
            <a:avLst/>
          </a:prstGeom>
          <a:solidFill>
            <a:srgbClr val="00679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A6BAC-9CE0-6E46-A43A-875A66E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13" y="2280944"/>
            <a:ext cx="9640888" cy="44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"/>
          <p:cNvSpPr/>
          <p:nvPr/>
        </p:nvSpPr>
        <p:spPr>
          <a:xfrm>
            <a:off x="0" y="1"/>
            <a:ext cx="12192000" cy="2169040"/>
          </a:xfrm>
          <a:prstGeom prst="rect">
            <a:avLst/>
          </a:prstGeom>
          <a:solidFill>
            <a:srgbClr val="011E4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6" name="Shape 66"/>
          <p:cNvSpPr txBox="1">
            <a:spLocks noGrp="1"/>
          </p:cNvSpPr>
          <p:nvPr>
            <p:ph type="ctrTitle" idx="4294967295"/>
          </p:nvPr>
        </p:nvSpPr>
        <p:spPr>
          <a:xfrm>
            <a:off x="1708150" y="414338"/>
            <a:ext cx="8775700" cy="1325562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algn="ctr">
              <a:lnSpc>
                <a:spcPts val="6667"/>
              </a:lnSpc>
            </a:pPr>
            <a:r>
              <a:rPr lang="pt-BR" sz="4800" dirty="0">
                <a:solidFill>
                  <a:schemeClr val="bg1"/>
                </a:solidFill>
                <a:latin typeface="Montserrat" panose="00000500000000000000" pitchFamily="50" charset="0"/>
              </a:rPr>
              <a:t>Continue</a:t>
            </a:r>
            <a:endParaRPr lang="en" sz="48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1" name="Shape 10"/>
          <p:cNvSpPr/>
          <p:nvPr/>
        </p:nvSpPr>
        <p:spPr>
          <a:xfrm rot="5400000">
            <a:off x="6049610" y="1138267"/>
            <a:ext cx="92783" cy="1047213"/>
          </a:xfrm>
          <a:prstGeom prst="rect">
            <a:avLst/>
          </a:prstGeom>
          <a:solidFill>
            <a:srgbClr val="00679E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174DFE-4A9A-6947-93C7-16A09C52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7" y="2285999"/>
            <a:ext cx="8035528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2024113" y="4143120"/>
            <a:ext cx="8143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Montserrat Light" panose="00000400000000000000" pitchFamily="50" charset="0"/>
              </a:rPr>
              <a:t>Façam o máximo de perguntas que desejarem!!</a:t>
            </a:r>
            <a:endParaRPr lang="pt-BR" sz="16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61" y="1046040"/>
            <a:ext cx="1446278" cy="150902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762950" y="2785623"/>
            <a:ext cx="866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ontserrat" panose="00000500000000000000" pitchFamily="50" charset="0"/>
              </a:rPr>
              <a:t>Pergunta</a:t>
            </a:r>
          </a:p>
        </p:txBody>
      </p:sp>
      <p:sp>
        <p:nvSpPr>
          <p:cNvPr id="8" name="Retângulo de cantos arredondados 7"/>
          <p:cNvSpPr/>
          <p:nvPr/>
        </p:nvSpPr>
        <p:spPr>
          <a:xfrm rot="16200000">
            <a:off x="6059872" y="3502273"/>
            <a:ext cx="72257" cy="735000"/>
          </a:xfrm>
          <a:prstGeom prst="roundRect">
            <a:avLst/>
          </a:prstGeom>
          <a:solidFill>
            <a:srgbClr val="006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0689A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064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762950" y="2785623"/>
            <a:ext cx="866610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Montserrat" panose="00000500000000000000" pitchFamily="50" charset="0"/>
              </a:rPr>
              <a:t>Exercícios</a:t>
            </a:r>
          </a:p>
          <a:p>
            <a:pPr algn="ctr"/>
            <a:endParaRPr lang="pt-BR" sz="5400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/>
            <a:r>
              <a:rPr lang="pt-BR" sz="3500" dirty="0" err="1">
                <a:solidFill>
                  <a:schemeClr val="bg1"/>
                </a:solidFill>
                <a:latin typeface="Montserrat" panose="00000500000000000000" pitchFamily="50" charset="0"/>
              </a:rPr>
              <a:t>https</a:t>
            </a:r>
            <a:r>
              <a:rPr lang="pt-BR" sz="3500" dirty="0">
                <a:solidFill>
                  <a:schemeClr val="bg1"/>
                </a:solidFill>
                <a:latin typeface="Montserrat" panose="00000500000000000000" pitchFamily="50" charset="0"/>
              </a:rPr>
              <a:t>://</a:t>
            </a:r>
            <a:r>
              <a:rPr lang="pt-BR" sz="3500" dirty="0" err="1">
                <a:solidFill>
                  <a:schemeClr val="bg1"/>
                </a:solidFill>
                <a:latin typeface="Montserrat" panose="00000500000000000000" pitchFamily="50" charset="0"/>
              </a:rPr>
              <a:t>docs.google.com</a:t>
            </a:r>
            <a:r>
              <a:rPr lang="pt-BR" sz="3500" dirty="0">
                <a:solidFill>
                  <a:schemeClr val="bg1"/>
                </a:solidFill>
                <a:latin typeface="Montserrat" panose="00000500000000000000" pitchFamily="50" charset="0"/>
              </a:rPr>
              <a:t>/</a:t>
            </a:r>
            <a:r>
              <a:rPr lang="pt-BR" sz="3500" dirty="0" err="1">
                <a:solidFill>
                  <a:schemeClr val="bg1"/>
                </a:solidFill>
                <a:latin typeface="Montserrat" panose="00000500000000000000" pitchFamily="50" charset="0"/>
              </a:rPr>
              <a:t>document</a:t>
            </a:r>
            <a:r>
              <a:rPr lang="pt-BR" sz="3500" dirty="0">
                <a:solidFill>
                  <a:schemeClr val="bg1"/>
                </a:solidFill>
                <a:latin typeface="Montserrat" panose="00000500000000000000" pitchFamily="50" charset="0"/>
              </a:rPr>
              <a:t>/</a:t>
            </a:r>
            <a:r>
              <a:rPr lang="pt-BR" sz="3500" dirty="0" err="1">
                <a:solidFill>
                  <a:schemeClr val="bg1"/>
                </a:solidFill>
                <a:latin typeface="Montserrat" panose="00000500000000000000" pitchFamily="50" charset="0"/>
              </a:rPr>
              <a:t>d</a:t>
            </a:r>
            <a:r>
              <a:rPr lang="pt-BR" sz="3500" dirty="0">
                <a:solidFill>
                  <a:schemeClr val="bg1"/>
                </a:solidFill>
                <a:latin typeface="Montserrat" panose="00000500000000000000" pitchFamily="50" charset="0"/>
              </a:rPr>
              <a:t>/1NgomyK92iIyErtdPwVlFUQybkVWGRyQKsFBpIbwRqHs/</a:t>
            </a:r>
            <a:r>
              <a:rPr lang="pt-BR" sz="3500" dirty="0" err="1">
                <a:solidFill>
                  <a:schemeClr val="bg1"/>
                </a:solidFill>
                <a:latin typeface="Montserrat" panose="00000500000000000000" pitchFamily="50" charset="0"/>
              </a:rPr>
              <a:t>edit?usp</a:t>
            </a:r>
            <a:r>
              <a:rPr lang="pt-BR" sz="3500" dirty="0">
                <a:solidFill>
                  <a:schemeClr val="bg1"/>
                </a:solidFill>
                <a:latin typeface="Montserrat" panose="00000500000000000000" pitchFamily="50" charset="0"/>
              </a:rPr>
              <a:t>=</a:t>
            </a:r>
            <a:r>
              <a:rPr lang="pt-BR" sz="3500" dirty="0" err="1">
                <a:solidFill>
                  <a:schemeClr val="bg1"/>
                </a:solidFill>
                <a:latin typeface="Montserrat" panose="00000500000000000000" pitchFamily="50" charset="0"/>
              </a:rPr>
              <a:t>sharing</a:t>
            </a:r>
            <a:endParaRPr lang="pt-BR" sz="35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 rot="16200000">
            <a:off x="6059872" y="3491882"/>
            <a:ext cx="72257" cy="735000"/>
          </a:xfrm>
          <a:prstGeom prst="roundRect">
            <a:avLst/>
          </a:prstGeom>
          <a:solidFill>
            <a:srgbClr val="0068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00689A"/>
                </a:solidFill>
              </a:ln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63" y="1021817"/>
            <a:ext cx="1460275" cy="15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9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29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CA7E0E-DF7C-FF4A-A7A1-7FBCC1EB3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74" y="1176793"/>
            <a:ext cx="4388960" cy="4548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73B3F-DDFD-894F-8C0E-043A29D68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992" y="5245514"/>
            <a:ext cx="15367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6A00A1-4920-4173-A1D5-28C3EB02C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9"/>
            <a:ext cx="12192000" cy="684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tângulo 275"/>
          <p:cNvSpPr/>
          <p:nvPr/>
        </p:nvSpPr>
        <p:spPr>
          <a:xfrm>
            <a:off x="-216045" y="-116713"/>
            <a:ext cx="12624091" cy="7091427"/>
          </a:xfrm>
          <a:prstGeom prst="rect">
            <a:avLst/>
          </a:prstGeom>
          <a:solidFill>
            <a:srgbClr val="AD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Grupo 8"/>
          <p:cNvGrpSpPr/>
          <p:nvPr/>
        </p:nvGrpSpPr>
        <p:grpSpPr>
          <a:xfrm>
            <a:off x="2011066" y="3338137"/>
            <a:ext cx="8169868" cy="2132606"/>
            <a:chOff x="2114974" y="2826326"/>
            <a:chExt cx="8169868" cy="2132606"/>
          </a:xfrm>
        </p:grpSpPr>
        <p:sp>
          <p:nvSpPr>
            <p:cNvPr id="278" name="CaixaDeTexto 277"/>
            <p:cNvSpPr txBox="1"/>
            <p:nvPr/>
          </p:nvSpPr>
          <p:spPr>
            <a:xfrm>
              <a:off x="2114974" y="2826326"/>
              <a:ext cx="816986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Variáveis primitivas e controle de fluxo</a:t>
              </a:r>
            </a:p>
          </p:txBody>
        </p:sp>
        <p:sp>
          <p:nvSpPr>
            <p:cNvPr id="6" name="Retângulo 5"/>
            <p:cNvSpPr/>
            <p:nvPr/>
          </p:nvSpPr>
          <p:spPr>
            <a:xfrm rot="16200000">
              <a:off x="6162834" y="4522989"/>
              <a:ext cx="74148" cy="7977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EDD5CADD-22B0-4602-A6B9-0A4BE883C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12" y="903649"/>
            <a:ext cx="2667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5"/>
          <p:cNvSpPr txBox="1"/>
          <p:nvPr/>
        </p:nvSpPr>
        <p:spPr>
          <a:xfrm>
            <a:off x="1201322" y="1967025"/>
            <a:ext cx="10239311" cy="426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97BF"/>
              </a:buClr>
              <a:buSzPct val="50000"/>
              <a:buBlip>
                <a:blip r:embed="rId2"/>
              </a:buBlip>
            </a:pPr>
            <a:r>
              <a:rPr lang="pt-BR" sz="2100" dirty="0">
                <a:solidFill>
                  <a:srgbClr val="F99C1B"/>
                </a:solidFill>
                <a:latin typeface="Montserrat Light" panose="00000400000000000000" pitchFamily="50" charset="0"/>
              </a:rPr>
              <a:t>Inteiros</a:t>
            </a:r>
            <a:r>
              <a:rPr lang="pt-BR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: </a:t>
            </a:r>
            <a:r>
              <a:rPr lang="pt" dirty="0">
                <a:solidFill>
                  <a:schemeClr val="bg1"/>
                </a:solidFill>
                <a:latin typeface="Montserrat Light" panose="00000400000000000000" pitchFamily="50" charset="0"/>
              </a:rPr>
              <a:t>Representa valores numéricos negativo ou positivo sem casa decimal, ou seja, valores inteiros.</a:t>
            </a:r>
            <a:endParaRPr lang="pt-BR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pPr marL="342900" indent="-342900">
              <a:lnSpc>
                <a:spcPct val="200000"/>
              </a:lnSpc>
              <a:buClr>
                <a:srgbClr val="0097BF"/>
              </a:buClr>
              <a:buSzPct val="50000"/>
              <a:buBlip>
                <a:blip r:embed="rId2"/>
              </a:buBlip>
            </a:pPr>
            <a:r>
              <a:rPr lang="pt-BR" sz="2100" dirty="0">
                <a:solidFill>
                  <a:srgbClr val="F99C1B"/>
                </a:solidFill>
                <a:latin typeface="Montserrat Light" panose="00000400000000000000" pitchFamily="50" charset="0"/>
              </a:rPr>
              <a:t>Real</a:t>
            </a:r>
            <a:r>
              <a:rPr lang="pt-BR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: </a:t>
            </a:r>
            <a:r>
              <a:rPr lang="pt" dirty="0">
                <a:solidFill>
                  <a:schemeClr val="bg1"/>
                </a:solidFill>
                <a:latin typeface="Montserrat Light" panose="00000400000000000000" pitchFamily="50" charset="0"/>
              </a:rPr>
              <a:t>Representa valores numéricos negativo ou positivo com casa decimal, ou seja, valores reais. Também são chamados de ponto flutuante</a:t>
            </a:r>
          </a:p>
          <a:p>
            <a:pPr marL="342900" indent="-342900">
              <a:lnSpc>
                <a:spcPct val="200000"/>
              </a:lnSpc>
              <a:buClr>
                <a:srgbClr val="0097BF"/>
              </a:buClr>
              <a:buSzPct val="50000"/>
              <a:buBlip>
                <a:blip r:embed="rId2"/>
              </a:buBlip>
            </a:pPr>
            <a:r>
              <a:rPr lang="pt-BR" sz="2100" dirty="0">
                <a:solidFill>
                  <a:srgbClr val="F99C1B"/>
                </a:solidFill>
                <a:latin typeface="Montserrat Light" panose="00000400000000000000" pitchFamily="50" charset="0"/>
              </a:rPr>
              <a:t>Lógico</a:t>
            </a:r>
            <a:r>
              <a:rPr lang="pt-BR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: </a:t>
            </a:r>
            <a:r>
              <a:rPr lang="pt" dirty="0">
                <a:solidFill>
                  <a:schemeClr val="bg1"/>
                </a:solidFill>
                <a:latin typeface="Montserrat Light" panose="00000400000000000000" pitchFamily="50" charset="0"/>
              </a:rPr>
              <a:t>Representa valores booleanos, assumindo apenas dois estados, VERDADEIRO ou FALSO. Pode ser representado apenas um bit (que aceita apenas 1 ou 0).</a:t>
            </a:r>
            <a:endParaRPr lang="pt-BR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pPr marL="342900" indent="-342900">
              <a:lnSpc>
                <a:spcPct val="200000"/>
              </a:lnSpc>
              <a:buClr>
                <a:srgbClr val="0097BF"/>
              </a:buClr>
              <a:buSzPct val="50000"/>
              <a:buBlip>
                <a:blip r:embed="rId2"/>
              </a:buBlip>
            </a:pPr>
            <a:r>
              <a:rPr lang="pt-BR" sz="2100" dirty="0">
                <a:solidFill>
                  <a:srgbClr val="F99C1B"/>
                </a:solidFill>
                <a:latin typeface="Montserrat Light" panose="00000400000000000000" pitchFamily="50" charset="0"/>
              </a:rPr>
              <a:t>Texto</a:t>
            </a:r>
            <a:r>
              <a:rPr lang="pt-BR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: </a:t>
            </a:r>
            <a:r>
              <a:rPr lang="pt" dirty="0">
                <a:solidFill>
                  <a:schemeClr val="bg1"/>
                </a:solidFill>
                <a:latin typeface="Montserrat Light" panose="00000400000000000000" pitchFamily="50" charset="0"/>
              </a:rPr>
              <a:t>Representa uma sequencia de um ou mais de caracteres, colocamos os valores do tipo TEXTO entre " " (aspas duplas).</a:t>
            </a:r>
            <a:endParaRPr lang="pt-BR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423674" y="791993"/>
            <a:ext cx="8671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Tipos primitivos</a:t>
            </a:r>
          </a:p>
        </p:txBody>
      </p:sp>
      <p:sp>
        <p:nvSpPr>
          <p:cNvPr id="10" name="Retângulo 9"/>
          <p:cNvSpPr/>
          <p:nvPr/>
        </p:nvSpPr>
        <p:spPr>
          <a:xfrm rot="16200000">
            <a:off x="1920379" y="1287257"/>
            <a:ext cx="74148" cy="797737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78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-96253" y="-6824"/>
            <a:ext cx="12300285" cy="6973108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702395" y="843947"/>
            <a:ext cx="6787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Montserrat" panose="00000500000000000000" pitchFamily="50" charset="0"/>
              </a:rPr>
              <a:t>Slide </a:t>
            </a:r>
            <a:r>
              <a:rPr lang="pt-BR" sz="4400" dirty="0">
                <a:solidFill>
                  <a:schemeClr val="bg1"/>
                </a:solidFill>
                <a:latin typeface="Montserrat" panose="00000500000000000000" pitchFamily="50" charset="0"/>
              </a:rPr>
              <a:t>Livre (escuro)</a:t>
            </a:r>
          </a:p>
        </p:txBody>
      </p:sp>
      <p:sp>
        <p:nvSpPr>
          <p:cNvPr id="6" name="Retângulo 5"/>
          <p:cNvSpPr/>
          <p:nvPr/>
        </p:nvSpPr>
        <p:spPr>
          <a:xfrm rot="16200000">
            <a:off x="6058926" y="1339211"/>
            <a:ext cx="74148" cy="797737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ADB9D-DCBC-9741-ACC7-E09B659D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70" y="556748"/>
            <a:ext cx="7878037" cy="5845964"/>
          </a:xfrm>
          <a:prstGeom prst="rect">
            <a:avLst/>
          </a:prstGeom>
        </p:spPr>
      </p:pic>
      <p:sp>
        <p:nvSpPr>
          <p:cNvPr id="7" name="Retângulo 5">
            <a:extLst>
              <a:ext uri="{FF2B5EF4-FFF2-40B4-BE49-F238E27FC236}">
                <a16:creationId xmlns:a16="http://schemas.microsoft.com/office/drawing/2014/main" id="{3578F3F1-FDC4-8041-8DB3-7B7503AAB2AE}"/>
              </a:ext>
            </a:extLst>
          </p:cNvPr>
          <p:cNvSpPr/>
          <p:nvPr/>
        </p:nvSpPr>
        <p:spPr>
          <a:xfrm rot="10800000">
            <a:off x="1079195" y="528651"/>
            <a:ext cx="45719" cy="5917701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753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49474" y="691835"/>
            <a:ext cx="9000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Tamanho de tipos em bytes</a:t>
            </a:r>
          </a:p>
        </p:txBody>
      </p:sp>
      <p:sp>
        <p:nvSpPr>
          <p:cNvPr id="12" name="Retângulo 11"/>
          <p:cNvSpPr/>
          <p:nvPr/>
        </p:nvSpPr>
        <p:spPr>
          <a:xfrm rot="16200000" flipH="1">
            <a:off x="6105353" y="-3733224"/>
            <a:ext cx="45719" cy="10518515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565FF-9CED-1F48-99B1-FBCDE189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67" y="1879515"/>
            <a:ext cx="8022465" cy="45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9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1656145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2749652" y="2213770"/>
            <a:ext cx="260567" cy="23216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050096" y="320240"/>
            <a:ext cx="8091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Montserrat" panose="00000500000000000000" pitchFamily="50" charset="0"/>
              </a:rPr>
              <a:t>Controle de fluxo</a:t>
            </a:r>
          </a:p>
        </p:txBody>
      </p:sp>
      <p:sp>
        <p:nvSpPr>
          <p:cNvPr id="10" name="Retângulo 9"/>
          <p:cNvSpPr/>
          <p:nvPr/>
        </p:nvSpPr>
        <p:spPr>
          <a:xfrm rot="16200000">
            <a:off x="6055006" y="793360"/>
            <a:ext cx="81983" cy="797737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Box 6"/>
          <p:cNvSpPr txBox="1"/>
          <p:nvPr/>
        </p:nvSpPr>
        <p:spPr>
          <a:xfrm>
            <a:off x="1651864" y="2487142"/>
            <a:ext cx="88882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</a:rPr>
              <a:t>... é a habilidade de ajustar a maneira como um programa realiza suas tarefas. Por meio de instruções especiais, chamadas comandos, essas tarefas podem ser executadas seletivamente, repetidamente ou excepcionalmente. Não fosse o controle de fluxo, um programa poderia executar apenas uma única sequência de tarefas, perdendo completamente uma das características mais interessantes da programação: a dinâmica. </a:t>
            </a:r>
            <a:endParaRPr lang="pt-BR" sz="28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17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0" y="0"/>
            <a:ext cx="12182668" cy="6858000"/>
          </a:xfrm>
          <a:prstGeom prst="rect">
            <a:avLst/>
          </a:prstGeom>
          <a:solidFill>
            <a:srgbClr val="002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5"/>
          <p:cNvSpPr txBox="1"/>
          <p:nvPr/>
        </p:nvSpPr>
        <p:spPr>
          <a:xfrm>
            <a:off x="774160" y="2779641"/>
            <a:ext cx="4827087" cy="16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buClr>
                <a:srgbClr val="0097BF"/>
              </a:buClr>
              <a:buSzPct val="50000"/>
            </a:pPr>
            <a:r>
              <a:rPr lang="pt" sz="2100" dirty="0">
                <a:solidFill>
                  <a:schemeClr val="bg1"/>
                </a:solidFill>
                <a:latin typeface="Montserrat Light" panose="00000400000000000000" pitchFamily="50" charset="0"/>
              </a:rPr>
              <a:t>O comando IF é comum em muitas linguagens de programação, sua função é verificar se uma condição é verdade ou falsa</a:t>
            </a:r>
            <a:endParaRPr lang="pt-BR" sz="21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74160" y="1541008"/>
            <a:ext cx="4799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dirty="0">
                <a:solidFill>
                  <a:schemeClr val="bg1"/>
                </a:solidFill>
                <a:latin typeface="Montserrat" panose="00000500000000000000" pitchFamily="50" charset="0"/>
              </a:rPr>
              <a:t>IF - Básico</a:t>
            </a:r>
          </a:p>
        </p:txBody>
      </p:sp>
      <p:sp>
        <p:nvSpPr>
          <p:cNvPr id="9" name="Retângulo 8"/>
          <p:cNvSpPr/>
          <p:nvPr/>
        </p:nvSpPr>
        <p:spPr>
          <a:xfrm rot="16200000">
            <a:off x="1255435" y="2036272"/>
            <a:ext cx="74148" cy="797737"/>
          </a:xfrm>
          <a:prstGeom prst="rect">
            <a:avLst/>
          </a:prstGeom>
          <a:solidFill>
            <a:srgbClr val="00679E"/>
          </a:solidFill>
          <a:ln>
            <a:solidFill>
              <a:srgbClr val="0067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751C7B-3B08-2040-BC22-DF8FABF64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497" y="-1896"/>
            <a:ext cx="6021503" cy="6859896"/>
          </a:xfrm>
          <a:prstGeom prst="rect">
            <a:avLst/>
          </a:prstGeom>
        </p:spPr>
      </p:pic>
      <p:sp>
        <p:nvSpPr>
          <p:cNvPr id="10" name="Retângulo 1">
            <a:extLst>
              <a:ext uri="{FF2B5EF4-FFF2-40B4-BE49-F238E27FC236}">
                <a16:creationId xmlns:a16="http://schemas.microsoft.com/office/drawing/2014/main" id="{ECFC8B7A-C8A1-4940-95E7-C613EEF5D052}"/>
              </a:ext>
            </a:extLst>
          </p:cNvPr>
          <p:cNvSpPr/>
          <p:nvPr/>
        </p:nvSpPr>
        <p:spPr>
          <a:xfrm>
            <a:off x="6170496" y="-1896"/>
            <a:ext cx="6021503" cy="6859896"/>
          </a:xfrm>
          <a:prstGeom prst="rect">
            <a:avLst/>
          </a:prstGeom>
          <a:solidFill>
            <a:srgbClr val="00689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 dirty="0"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5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446</Words>
  <Application>Microsoft Macintosh PowerPoint</Application>
  <PresentationFormat>Widescreen</PresentationFormat>
  <Paragraphs>50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Montserrat</vt:lpstr>
      <vt:lpstr>Montserrat ExtraLight</vt:lpstr>
      <vt:lpstr>Montserrat Light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</vt:lpstr>
      <vt:lpstr>Continue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Riguel Figueiró</dc:creator>
  <cp:lastModifiedBy>Riguel Figueiró</cp:lastModifiedBy>
  <cp:revision>18</cp:revision>
  <dcterms:created xsi:type="dcterms:W3CDTF">2019-05-11T02:56:05Z</dcterms:created>
  <dcterms:modified xsi:type="dcterms:W3CDTF">2019-05-11T11:08:48Z</dcterms:modified>
</cp:coreProperties>
</file>